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05" r:id="rId3"/>
    <p:sldId id="262" r:id="rId4"/>
    <p:sldId id="306" r:id="rId5"/>
    <p:sldId id="307" r:id="rId6"/>
    <p:sldId id="308" r:id="rId7"/>
    <p:sldId id="309" r:id="rId8"/>
    <p:sldId id="310" r:id="rId9"/>
    <p:sldId id="318" r:id="rId10"/>
    <p:sldId id="312" r:id="rId11"/>
    <p:sldId id="313" r:id="rId12"/>
    <p:sldId id="314" r:id="rId13"/>
    <p:sldId id="315" r:id="rId14"/>
    <p:sldId id="316" r:id="rId15"/>
    <p:sldId id="317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92"/>
    <a:srgbClr val="3D6789"/>
    <a:srgbClr val="53B297"/>
    <a:srgbClr val="478990"/>
    <a:srgbClr val="0C5792"/>
    <a:srgbClr val="2C7D88"/>
    <a:srgbClr val="3A7BCE"/>
    <a:srgbClr val="08A2CE"/>
    <a:srgbClr val="E6E6E6"/>
    <a:srgbClr val="02C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0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기능과 부가 기능 </a:t>
            </a:r>
            <a:r>
              <a:rPr lang="en-US" altLang="ko-KR" dirty="0"/>
              <a:t>: </a:t>
            </a:r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있으며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34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부가 기능으로는 유통기한을 사진으로 찍으면 글자를 인식해서 자동으로 유통기한이 입력되는 기능과 보관 장소에 따른 유통기한 추천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.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삭제되거나 수정된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있다</a:t>
            </a:r>
            <a:r>
              <a:rPr lang="en-US" altLang="ko-KR" dirty="0"/>
              <a:t>. </a:t>
            </a:r>
            <a:r>
              <a:rPr lang="ko-KR" altLang="en-US" dirty="0"/>
              <a:t>권장 영양소의 경우 국민영양통계라는 사이트에서 표로 나와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7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사용된 언어와 프레임워크 </a:t>
            </a:r>
            <a:r>
              <a:rPr lang="en-US" altLang="ko-KR" dirty="0"/>
              <a:t>: </a:t>
            </a:r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예정이고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구현하고</a:t>
            </a:r>
            <a:r>
              <a:rPr lang="en-US" altLang="ko-KR" dirty="0"/>
              <a:t>, REST </a:t>
            </a:r>
            <a:r>
              <a:rPr lang="en-US" altLang="ko-KR" dirty="0" err="1"/>
              <a:t>api</a:t>
            </a:r>
            <a:r>
              <a:rPr lang="ko-KR" altLang="en-US" dirty="0"/>
              <a:t>를 사용하여 바코드 숫자를 서버로 이동하는 역할을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6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 통해 안드로이드 어플로 이동시켜 출력하는 것이 대략적인 순서</a:t>
            </a:r>
            <a:r>
              <a:rPr lang="ko-KR" alt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이다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10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: </a:t>
            </a:r>
            <a:r>
              <a:rPr lang="ko-KR" altLang="en-US" dirty="0"/>
              <a:t>우선 저희들이 안드로이드 앱 개발이 처음이다 보니 안드로이드 어플 개발 책을 공부하는 기간을 대략 </a:t>
            </a:r>
            <a:r>
              <a:rPr lang="en-US" altLang="ko-KR" dirty="0"/>
              <a:t>3</a:t>
            </a:r>
            <a:r>
              <a:rPr lang="ko-KR" altLang="en-US" dirty="0"/>
              <a:t>월부터 </a:t>
            </a:r>
            <a:r>
              <a:rPr lang="en-US" altLang="ko-KR" dirty="0"/>
              <a:t>5</a:t>
            </a:r>
            <a:r>
              <a:rPr lang="ko-KR" altLang="en-US" dirty="0" err="1"/>
              <a:t>월까지로</a:t>
            </a:r>
            <a:r>
              <a:rPr lang="ko-KR" altLang="en-US" dirty="0"/>
              <a:t> 생각을 했으며</a:t>
            </a:r>
            <a:r>
              <a:rPr lang="en-US" altLang="ko-KR" dirty="0"/>
              <a:t>, 4</a:t>
            </a:r>
            <a:r>
              <a:rPr lang="ko-KR" altLang="en-US" dirty="0"/>
              <a:t>월에는 어플 </a:t>
            </a:r>
            <a:r>
              <a:rPr lang="en-US" altLang="ko-KR" dirty="0"/>
              <a:t>UI </a:t>
            </a:r>
            <a:r>
              <a:rPr lang="ko-KR" altLang="en-US" dirty="0"/>
              <a:t>디자인</a:t>
            </a:r>
            <a:r>
              <a:rPr lang="en-US" altLang="ko-KR" dirty="0"/>
              <a:t>, 5</a:t>
            </a:r>
            <a:r>
              <a:rPr lang="ko-KR" altLang="en-US" dirty="0"/>
              <a:t>월에는 바코드 스캔 기능 구현</a:t>
            </a:r>
            <a:r>
              <a:rPr lang="en-US" altLang="ko-KR" dirty="0"/>
              <a:t>, 6</a:t>
            </a:r>
            <a:r>
              <a:rPr lang="ko-KR" altLang="en-US" dirty="0"/>
              <a:t>월에는 서버 구현</a:t>
            </a:r>
            <a:r>
              <a:rPr lang="en-US" altLang="ko-KR" dirty="0"/>
              <a:t>, 7</a:t>
            </a:r>
            <a:r>
              <a:rPr lang="ko-KR" altLang="en-US" dirty="0"/>
              <a:t>월에는 코리아넷 홈페이지에서 제품명과 사진 데이터 가져오는 기능 구현</a:t>
            </a:r>
            <a:r>
              <a:rPr lang="en-US" altLang="ko-KR" dirty="0"/>
              <a:t>, 8</a:t>
            </a:r>
            <a:r>
              <a:rPr lang="ko-KR" altLang="en-US" dirty="0"/>
              <a:t>월에는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제품명 검색 기능 및 크롤링하여 제품의 영양정보 가져오는 기능 구현</a:t>
            </a:r>
            <a:r>
              <a:rPr lang="en-US" altLang="ko-KR" dirty="0"/>
              <a:t>, 9</a:t>
            </a:r>
            <a:r>
              <a:rPr lang="ko-KR" altLang="en-US" dirty="0"/>
              <a:t>월에는 위 데이터를 가공하여 다시 안드로이드 어플로 가져오는 기능 구현으로 </a:t>
            </a:r>
            <a:r>
              <a:rPr lang="en-US" altLang="ko-KR" dirty="0"/>
              <a:t>9</a:t>
            </a:r>
            <a:r>
              <a:rPr lang="ko-KR" altLang="en-US" dirty="0"/>
              <a:t>월 달 내로 핵심 기능 구현을 하고</a:t>
            </a:r>
            <a:r>
              <a:rPr lang="en-US" altLang="ko-KR" dirty="0"/>
              <a:t>, 10</a:t>
            </a:r>
            <a:r>
              <a:rPr lang="ko-KR" altLang="en-US" dirty="0"/>
              <a:t>월 달에는 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섭취한 식품들의 영양정보와 권장 영양소 비교 기능 등의 부가 기능 구현을 </a:t>
            </a:r>
            <a:r>
              <a:rPr lang="ko-KR" altLang="en-US" dirty="0"/>
              <a:t>목표로 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15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PPT </a:t>
            </a:r>
            <a:r>
              <a:rPr lang="ko-KR" altLang="en-US" dirty="0"/>
              <a:t>작성 시 사용한 자료 출처들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6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배경 </a:t>
            </a:r>
            <a:r>
              <a:rPr lang="en-US" altLang="ko-KR" dirty="0"/>
              <a:t>: 2013</a:t>
            </a:r>
            <a:r>
              <a:rPr lang="ko-KR" altLang="en-US" dirty="0"/>
              <a:t>년부터 </a:t>
            </a:r>
            <a:r>
              <a:rPr lang="en-US" altLang="ko-KR" dirty="0"/>
              <a:t>2017</a:t>
            </a:r>
            <a:r>
              <a:rPr lang="ko-KR" altLang="en-US" dirty="0"/>
              <a:t>년까지 음식물 쓰레기 관리 시스템에서 조사한 결과 </a:t>
            </a:r>
            <a:r>
              <a:rPr lang="en-US" altLang="ko-KR" dirty="0"/>
              <a:t>2017</a:t>
            </a:r>
            <a:r>
              <a:rPr lang="ko-KR" altLang="en-US" dirty="0"/>
              <a:t>년 기준 대략 </a:t>
            </a:r>
            <a:r>
              <a:rPr lang="en-US" altLang="ko-KR" dirty="0"/>
              <a:t>15,903</a:t>
            </a:r>
            <a:r>
              <a:rPr lang="ko-KR" altLang="en-US" dirty="0"/>
              <a:t>톤이 매일마다 발생한다고 한다</a:t>
            </a:r>
            <a:r>
              <a:rPr lang="en-US" altLang="ko-KR" dirty="0"/>
              <a:t>. </a:t>
            </a:r>
            <a:r>
              <a:rPr lang="ko-KR" altLang="en-US" dirty="0"/>
              <a:t>이 중 대략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환경부에서는 전체의 </a:t>
            </a:r>
            <a:r>
              <a:rPr lang="en-US" altLang="ko-KR" dirty="0"/>
              <a:t>43%</a:t>
            </a:r>
            <a:r>
              <a:rPr lang="ko-KR" altLang="en-US" dirty="0"/>
              <a:t>의 식품 및 식재료가 보관하다 버리거나</a:t>
            </a:r>
            <a:r>
              <a:rPr lang="en-US" altLang="ko-KR" dirty="0"/>
              <a:t> </a:t>
            </a:r>
            <a:r>
              <a:rPr lang="ko-KR" altLang="en-US" dirty="0"/>
              <a:t>먹다가 버리거나 심지어 먹지도 않고 버리는 경우라고 한다</a:t>
            </a:r>
            <a:r>
              <a:rPr lang="en-US" altLang="ko-KR" dirty="0"/>
              <a:t>. </a:t>
            </a:r>
            <a:r>
              <a:rPr lang="ko-KR" altLang="en-US" dirty="0"/>
              <a:t>또한 가정에서의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이야기이다</a:t>
            </a:r>
            <a:r>
              <a:rPr lang="en-US" altLang="ko-KR" dirty="0"/>
              <a:t>. </a:t>
            </a:r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유사 프로젝트 </a:t>
            </a:r>
            <a:r>
              <a:rPr lang="en-US" altLang="ko-KR" dirty="0"/>
              <a:t>: </a:t>
            </a:r>
            <a:r>
              <a:rPr lang="ko-KR" altLang="en-US" dirty="0"/>
              <a:t>비슷한 유사 프로젝트는 대략 </a:t>
            </a:r>
            <a:r>
              <a:rPr lang="en-US" altLang="ko-KR" dirty="0"/>
              <a:t>6</a:t>
            </a:r>
            <a:r>
              <a:rPr lang="ko-KR" altLang="en-US" dirty="0"/>
              <a:t>가지가 있었는데 그 중 가장 잘 만들어진 </a:t>
            </a:r>
            <a:r>
              <a:rPr lang="en-US" altLang="ko-KR" dirty="0"/>
              <a:t>2</a:t>
            </a:r>
            <a:r>
              <a:rPr lang="ko-KR" altLang="en-US" dirty="0"/>
              <a:t>개를 선정했다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유통기한 관리</a:t>
            </a:r>
            <a:r>
              <a:rPr lang="en-US" altLang="ko-KR" dirty="0"/>
              <a:t>＂</a:t>
            </a:r>
            <a:r>
              <a:rPr lang="ko-KR" altLang="en-US" dirty="0"/>
              <a:t>어플</a:t>
            </a:r>
            <a:r>
              <a:rPr lang="en-US" altLang="ko-KR" dirty="0"/>
              <a:t> : </a:t>
            </a:r>
            <a:r>
              <a:rPr lang="ko-KR" altLang="en-US" dirty="0"/>
              <a:t>이 어플의 경우 유통기한이 다가옴에 따라 알림이 오게 할 수는 있지만 바코드 스캔을 통해 제품이름 및 사진을 가져오는 기능이 없으며</a:t>
            </a:r>
            <a:r>
              <a:rPr lang="en-US" altLang="ko-KR" dirty="0"/>
              <a:t>, </a:t>
            </a:r>
            <a:r>
              <a:rPr lang="ko-KR" altLang="en-US" dirty="0"/>
              <a:t>특이한 점으로 음식물의 보관 장소에 따른 카테고리가 나뉘어져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2) BEEP</a:t>
            </a:r>
            <a:r>
              <a:rPr lang="ko-KR" altLang="en-US" dirty="0"/>
              <a:t> 어플 </a:t>
            </a:r>
            <a:r>
              <a:rPr lang="en-US" altLang="ko-KR" dirty="0"/>
              <a:t>: </a:t>
            </a:r>
            <a:r>
              <a:rPr lang="ko-KR" altLang="en-US" dirty="0"/>
              <a:t>이 어플의 경우 바코드 인식을 통해 제품명과 사진을 불러오는 기능과 유통기한이 다가옴에 따라 알림을 주는 방식은 같았으나</a:t>
            </a:r>
            <a:r>
              <a:rPr lang="en-US" altLang="ko-KR" dirty="0"/>
              <a:t>, </a:t>
            </a:r>
            <a:r>
              <a:rPr lang="ko-KR" altLang="en-US" dirty="0"/>
              <a:t>소셜 로그인을 통해 기숙사와 같은 냉장고를 공유하는 상황에서 쓸 수 있는 팀 플레이 기능이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4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 소개 및 차별성</a:t>
            </a:r>
            <a:r>
              <a:rPr lang="en-US" altLang="ko-KR" dirty="0"/>
              <a:t> : </a:t>
            </a:r>
            <a:r>
              <a:rPr lang="ko-KR" altLang="en-US" dirty="0"/>
              <a:t>본 프로젝트를 간략하게 요약하자면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차별성 </a:t>
            </a:r>
            <a:r>
              <a:rPr lang="en-US" altLang="ko-KR" dirty="0"/>
              <a:t>: 2</a:t>
            </a:r>
            <a:r>
              <a:rPr lang="ko-KR" altLang="en-US" dirty="0"/>
              <a:t>가지로 보고 있으며</a:t>
            </a:r>
            <a:r>
              <a:rPr lang="en-US" altLang="ko-KR" dirty="0"/>
              <a:t>, </a:t>
            </a:r>
            <a:r>
              <a:rPr lang="ko-KR" altLang="en-US" dirty="0"/>
              <a:t>첫 번째는 영양정보를 가져오는 것이다</a:t>
            </a:r>
            <a:r>
              <a:rPr lang="en-US" altLang="ko-KR" dirty="0"/>
              <a:t>. </a:t>
            </a:r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답변했다</a:t>
            </a:r>
            <a:r>
              <a:rPr lang="en-US" altLang="ko-KR" dirty="0"/>
              <a:t>. </a:t>
            </a:r>
            <a:r>
              <a:rPr lang="ko-KR" altLang="en-US" dirty="0"/>
              <a:t>또한 한국인이 개인건강관리를 위해 더 신경 쓰는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이는 음식에 대한 관심이 많아졌으며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차별성은 음식 양에 따른 영양 정보이다</a:t>
            </a:r>
            <a:r>
              <a:rPr lang="en-US" altLang="ko-KR" dirty="0"/>
              <a:t>. </a:t>
            </a:r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혼자서 큰 케이크의 경우 하루 만에 먹기 힘들다</a:t>
            </a:r>
            <a:r>
              <a:rPr lang="en-US" altLang="ko-KR" dirty="0"/>
              <a:t>. </a:t>
            </a:r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</a:t>
            </a:r>
            <a:r>
              <a:rPr lang="en-US" altLang="ko-KR" dirty="0"/>
              <a:t>(</a:t>
            </a:r>
            <a:r>
              <a:rPr lang="ko-KR" altLang="en-US" dirty="0"/>
              <a:t>예를 들어 전체의 </a:t>
            </a:r>
            <a:r>
              <a:rPr lang="en-US" altLang="ko-KR" dirty="0"/>
              <a:t>¼, ½, ¾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하면 영양 정보가 남은 양에 따라 바뀌는 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39.sv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ify.net/download/free-templates/presentations/magazine-minimal-modern-free-presenta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isualdive.com/2020/07/%EC%95%BD-%EC%A2%85%EB%A5%98%EB%B3%84-%EC%9C%A0%ED%86%B5%EA%B8%B0%ED%95%9C/" TargetMode="External"/><Relationship Id="rId5" Type="http://schemas.openxmlformats.org/officeDocument/2006/relationships/hyperlink" Target="http://earthact.org/community/bbs/board.php?device=pc&amp;bo_table=note&amp;wr_id=56" TargetMode="External"/><Relationship Id="rId4" Type="http://schemas.openxmlformats.org/officeDocument/2006/relationships/hyperlink" Target="https://www.citywaste.or.kr/EgovPageLink.do?link=/ucwmsNew/portal/sysInfo/sysInfo0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9382B-290A-730B-A4F3-3ABA5CEC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74" y="2393973"/>
            <a:ext cx="3569964" cy="2678622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3FF876B-85CF-F9BF-56EC-798978F4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30" y="690592"/>
            <a:ext cx="4267765" cy="137039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3757437-DAB2-C43D-273D-D4E5E8AF3D6B}"/>
              </a:ext>
            </a:extLst>
          </p:cNvPr>
          <p:cNvSpPr txBox="1"/>
          <p:nvPr/>
        </p:nvSpPr>
        <p:spPr>
          <a:xfrm>
            <a:off x="2110940" y="5045903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바코드 인식으로</a:t>
            </a:r>
            <a:endParaRPr lang="en-US" altLang="ko-KR" dirty="0"/>
          </a:p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 획득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53B3AEC-C5E9-6209-54FF-DF74CE287A8D}"/>
              </a:ext>
            </a:extLst>
          </p:cNvPr>
          <p:cNvSpPr txBox="1"/>
          <p:nvPr/>
        </p:nvSpPr>
        <p:spPr>
          <a:xfrm>
            <a:off x="7366228" y="2405853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유통기한 입력을 통한 알림 설정</a:t>
            </a: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EADA107-ACF8-6D5D-A6E8-19157B8F0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72" y="3773815"/>
            <a:ext cx="766870" cy="766870"/>
          </a:xfrm>
          <a:prstGeom prst="rect">
            <a:avLst/>
          </a:prstGeom>
        </p:spPr>
      </p:pic>
      <p:pic>
        <p:nvPicPr>
          <p:cNvPr id="235" name="그림 234" descr="커튼이(가) 표시된 사진&#10;&#10;자동 생성된 설명">
            <a:extLst>
              <a:ext uri="{FF2B5EF4-FFF2-40B4-BE49-F238E27FC236}">
                <a16:creationId xmlns:a16="http://schemas.microsoft.com/office/drawing/2014/main" id="{02FCE250-43D5-250D-E17C-494EDCE7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453957"/>
            <a:ext cx="1343588" cy="893664"/>
          </a:xfrm>
          <a:prstGeom prst="rect">
            <a:avLst/>
          </a:prstGeom>
        </p:spPr>
      </p:pic>
      <p:pic>
        <p:nvPicPr>
          <p:cNvPr id="236" name="그림 235" descr="화살이(가) 표시된 사진&#10;&#10;자동 생성된 설명">
            <a:extLst>
              <a:ext uri="{FF2B5EF4-FFF2-40B4-BE49-F238E27FC236}">
                <a16:creationId xmlns:a16="http://schemas.microsoft.com/office/drawing/2014/main" id="{1A6AB63A-EF97-4A89-C3D3-DB81C5E0F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2" y="4128987"/>
            <a:ext cx="823397" cy="823397"/>
          </a:xfrm>
          <a:prstGeom prst="rect">
            <a:avLst/>
          </a:prstGeom>
        </p:spPr>
      </p:pic>
      <p:pic>
        <p:nvPicPr>
          <p:cNvPr id="237" name="그림 236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89FF4C65-1DB8-0605-0D3C-2B3E7186AD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25" y="3440711"/>
            <a:ext cx="2343149" cy="1906910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6CDD6EDB-9FAC-C54F-5B23-9FA673D31B96}"/>
              </a:ext>
            </a:extLst>
          </p:cNvPr>
          <p:cNvSpPr txBox="1"/>
          <p:nvPr/>
        </p:nvSpPr>
        <p:spPr>
          <a:xfrm>
            <a:off x="5572260" y="5521077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3-1). </a:t>
            </a:r>
            <a:r>
              <a:rPr lang="ko-KR" altLang="en-US" dirty="0"/>
              <a:t>바코드가 없으면 세부 사항을 직접 입력할 수 있는 기능</a:t>
            </a:r>
            <a:endParaRPr lang="en-US" altLang="ko-KR" dirty="0"/>
          </a:p>
          <a:p>
            <a:pPr algn="ctr"/>
            <a:r>
              <a:rPr lang="en-US" altLang="ko-KR" dirty="0"/>
              <a:t>3-2). </a:t>
            </a:r>
            <a:r>
              <a:rPr lang="ko-KR" altLang="en-US" dirty="0"/>
              <a:t>바코드 인식이 안되면 제품명을 검색하는 기능</a:t>
            </a:r>
          </a:p>
        </p:txBody>
      </p:sp>
    </p:spTree>
    <p:extLst>
      <p:ext uri="{BB962C8B-B14F-4D97-AF65-F5344CB8AC3E}">
        <p14:creationId xmlns:p14="http://schemas.microsoft.com/office/powerpoint/2010/main" val="409153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04-2. </a:t>
            </a:r>
            <a:r>
              <a:rPr lang="ko-KR" altLang="en-US" sz="2000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80D83D5-40FA-F3CB-38FD-25CFC797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5" y="3611621"/>
            <a:ext cx="4535994" cy="92115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72FE459C-9B14-5240-40E1-EED87775DB51}"/>
              </a:ext>
            </a:extLst>
          </p:cNvPr>
          <p:cNvSpPr txBox="1"/>
          <p:nvPr/>
        </p:nvSpPr>
        <p:spPr>
          <a:xfrm>
            <a:off x="535477" y="4712484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유통기한을 사진으로 찍어 인식하는 기능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1302975-9812-5570-0AD8-2C7C96F22C8A}"/>
              </a:ext>
            </a:extLst>
          </p:cNvPr>
          <p:cNvSpPr txBox="1"/>
          <p:nvPr/>
        </p:nvSpPr>
        <p:spPr>
          <a:xfrm>
            <a:off x="5230886" y="2933810"/>
            <a:ext cx="420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2). </a:t>
            </a:r>
            <a:r>
              <a:rPr lang="ko-KR" altLang="en-US" dirty="0"/>
              <a:t>보관 장소에 따른 유통기한 추천 기능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03990-B0B9-52BA-FE96-2DB454AD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86" y="413931"/>
            <a:ext cx="2686050" cy="2446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A821E-77E1-A898-EC3F-8A94883FB4B0}"/>
              </a:ext>
            </a:extLst>
          </p:cNvPr>
          <p:cNvSpPr txBox="1"/>
          <p:nvPr/>
        </p:nvSpPr>
        <p:spPr>
          <a:xfrm>
            <a:off x="5628484" y="5578739"/>
            <a:ext cx="618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3). </a:t>
            </a:r>
            <a:r>
              <a:rPr lang="ko-KR" altLang="en-US" dirty="0"/>
              <a:t>나이와 성별을 입력하면 권장 영양소 섭취량이 나오고</a:t>
            </a:r>
            <a:endParaRPr lang="en-US" altLang="ko-KR" dirty="0"/>
          </a:p>
          <a:p>
            <a:pPr algn="ctr"/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</a:t>
            </a:r>
            <a:endParaRPr lang="en-US" altLang="ko-KR" dirty="0"/>
          </a:p>
          <a:p>
            <a:pPr algn="ctr"/>
            <a:r>
              <a:rPr lang="ko-KR" altLang="en-US" dirty="0"/>
              <a:t>영양성분을</a:t>
            </a:r>
            <a:r>
              <a:rPr lang="en-US" altLang="ko-KR" dirty="0"/>
              <a:t> </a:t>
            </a:r>
            <a:r>
              <a:rPr lang="ko-KR" altLang="en-US" dirty="0"/>
              <a:t>더하여 권장 영양소 섭취량과 비교하는 기능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FD7867-1D66-64FE-B9F8-E0A87228C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25" y="3464380"/>
            <a:ext cx="1065265" cy="10652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E4783E-C7AF-6386-CB82-F46F74789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59" y="4460300"/>
            <a:ext cx="954493" cy="984321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4BF14D54-FFAC-6E87-CC0B-AEC93002A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88" y="4129063"/>
            <a:ext cx="823397" cy="823397"/>
          </a:xfrm>
          <a:prstGeom prst="rect">
            <a:avLst/>
          </a:prstGeom>
        </p:spPr>
      </p:pic>
      <p:pic>
        <p:nvPicPr>
          <p:cNvPr id="19" name="그림 18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11A9CB43-CD4D-4E43-E321-3DD987FB9B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51" y="3662436"/>
            <a:ext cx="3493894" cy="1584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561CAC-CFCB-FF2C-7B5D-B2D7FAE49CFE}"/>
              </a:ext>
            </a:extLst>
          </p:cNvPr>
          <p:cNvSpPr txBox="1"/>
          <p:nvPr/>
        </p:nvSpPr>
        <p:spPr>
          <a:xfrm>
            <a:off x="9063007" y="5306121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국민영양통계</a:t>
            </a:r>
          </a:p>
        </p:txBody>
      </p:sp>
    </p:spTree>
    <p:extLst>
      <p:ext uri="{BB962C8B-B14F-4D97-AF65-F5344CB8AC3E}">
        <p14:creationId xmlns:p14="http://schemas.microsoft.com/office/powerpoint/2010/main" val="300559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0C6C5DD-DFEC-11BC-CC9B-BD73F420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1829039"/>
            <a:ext cx="6307282" cy="3429585"/>
          </a:xfrm>
          <a:prstGeom prst="rect">
            <a:avLst/>
          </a:prstGeom>
        </p:spPr>
      </p:pic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2A13FC8A-8555-36CB-B7DE-B29467B35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43656"/>
            <a:ext cx="5181600" cy="2800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AF157-6FAC-26ED-8462-4D76DECDA8D0}"/>
              </a:ext>
            </a:extLst>
          </p:cNvPr>
          <p:cNvSpPr txBox="1"/>
          <p:nvPr/>
        </p:nvSpPr>
        <p:spPr>
          <a:xfrm>
            <a:off x="2107346" y="539420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안드로이드 스튜디오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5B133-1CBB-CF48-989C-85F8A961B76D}"/>
              </a:ext>
            </a:extLst>
          </p:cNvPr>
          <p:cNvSpPr txBox="1"/>
          <p:nvPr/>
        </p:nvSpPr>
        <p:spPr>
          <a:xfrm>
            <a:off x="9314072" y="53942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977FB-9A4E-620C-369F-540914DF8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2190733"/>
            <a:ext cx="6322876" cy="2578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29C04-17E0-7897-20C0-E75A08484302}"/>
              </a:ext>
            </a:extLst>
          </p:cNvPr>
          <p:cNvSpPr txBox="1"/>
          <p:nvPr/>
        </p:nvSpPr>
        <p:spPr>
          <a:xfrm>
            <a:off x="2232037" y="490469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3D00CAD-9ACE-D9B2-A7B0-7ADDE45AD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5" y="1906486"/>
            <a:ext cx="5782534" cy="3234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47A2F-1969-13C1-8FE8-CEE71149D59A}"/>
              </a:ext>
            </a:extLst>
          </p:cNvPr>
          <p:cNvSpPr txBox="1"/>
          <p:nvPr/>
        </p:nvSpPr>
        <p:spPr>
          <a:xfrm>
            <a:off x="2252298" y="541618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웹 프레임워크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9B573C9-A752-ACD1-D489-17496A53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338" y="1906486"/>
            <a:ext cx="4909712" cy="1787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03F918-F1BC-1C8E-69E0-F2C298EE7D6E}"/>
              </a:ext>
            </a:extLst>
          </p:cNvPr>
          <p:cNvSpPr txBox="1"/>
          <p:nvPr/>
        </p:nvSpPr>
        <p:spPr>
          <a:xfrm>
            <a:off x="8888041" y="3920460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0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2" grpId="1"/>
      <p:bldP spid="12" grpId="2"/>
      <p:bldP spid="17" grpId="0"/>
      <p:bldP spid="17" grpId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F6742-1193-B895-5E37-774525A6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" y="3080330"/>
            <a:ext cx="1648691" cy="1648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5B8F-9112-7D64-F223-2867ABBD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1461028"/>
            <a:ext cx="2780988" cy="177632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A7A43F8-AD09-1DD0-C67B-2D169B89F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4098123"/>
            <a:ext cx="2851210" cy="2595540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1C8FA35F-F056-0E6F-6DF9-294F59E5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0175">
            <a:off x="2286143" y="2655331"/>
            <a:ext cx="793282" cy="793282"/>
          </a:xfrm>
          <a:prstGeom prst="rect">
            <a:avLst/>
          </a:prstGeom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BC7F6A27-778A-969B-28F9-F5424C14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540">
            <a:off x="2286142" y="4128591"/>
            <a:ext cx="793282" cy="7932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A1336-F142-89E8-191C-7A5630EE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04" y="1461028"/>
            <a:ext cx="2451506" cy="1834156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7991EE71-D49C-2896-5606-18209191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9" y="1981464"/>
            <a:ext cx="793282" cy="793282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91D7CA40-7730-D306-F081-BD057B26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7" y="5187326"/>
            <a:ext cx="793282" cy="7932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0CEBB-D092-D9B7-6FF2-C3C18443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51" y="3769061"/>
            <a:ext cx="2245808" cy="3024822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DA198217-3BDE-2C63-5822-0DADBD45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084">
            <a:off x="10035411" y="2413739"/>
            <a:ext cx="793282" cy="793282"/>
          </a:xfrm>
          <a:prstGeom prst="rect">
            <a:avLst/>
          </a:prstGeom>
        </p:spPr>
      </p:pic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29102748-3E59-86BF-953E-06449FD2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070">
            <a:off x="10106596" y="4384509"/>
            <a:ext cx="793282" cy="793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8F0F30-5BD2-8D96-DAD3-E2E30F364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4" y="3080330"/>
            <a:ext cx="1343013" cy="13430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87DF1F-D82C-4452-37CD-514AE762A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" y="3292816"/>
            <a:ext cx="1343013" cy="134301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E19940B-0467-6A25-5F03-37657CA4D6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4109" y="2992973"/>
            <a:ext cx="4817918" cy="1754023"/>
          </a:xfrm>
          <a:prstGeom prst="rect">
            <a:avLst/>
          </a:prstGeom>
        </p:spPr>
      </p:pic>
      <p:pic>
        <p:nvPicPr>
          <p:cNvPr id="35" name="그림 34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B64417EB-3769-28C1-BF8C-EA9934F47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82" y="2629952"/>
            <a:ext cx="2808961" cy="2285999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3A252461-E718-07F3-6418-78C402D9C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4" y="3473343"/>
            <a:ext cx="793282" cy="793282"/>
          </a:xfrm>
          <a:prstGeom prst="rect">
            <a:avLst/>
          </a:prstGeom>
        </p:spPr>
      </p:pic>
      <p:pic>
        <p:nvPicPr>
          <p:cNvPr id="37" name="그림 36" descr="화살이(가) 표시된 사진&#10;&#10;자동 생성된 설명">
            <a:extLst>
              <a:ext uri="{FF2B5EF4-FFF2-40B4-BE49-F238E27FC236}">
                <a16:creationId xmlns:a16="http://schemas.microsoft.com/office/drawing/2014/main" id="{3BDF98D6-0116-60F1-D247-DC262EE63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9" y="3319798"/>
            <a:ext cx="793282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EF948-FDE2-1E37-4147-FDC4BB4A3BD4}"/>
              </a:ext>
            </a:extLst>
          </p:cNvPr>
          <p:cNvSpPr txBox="1"/>
          <p:nvPr/>
        </p:nvSpPr>
        <p:spPr>
          <a:xfrm>
            <a:off x="2590800" y="932547"/>
            <a:ext cx="6929436" cy="499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UI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디자인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ZXing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라이브러리를 사용한 바코드 스캔 기능 구현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</a:t>
            </a: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Flask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웹 프레임워크를 사용하여 서버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코리아넷 홈페이지에서 바코드 숫자 검색 기능 및 </a:t>
            </a:r>
            <a:r>
              <a:rPr lang="ko-KR" altLang="ko-KR" sz="1800" kern="1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크롤링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하여 제품명과 </a:t>
            </a:r>
            <a:r>
              <a:rPr lang="en-US" altLang="ko-KR" sz="1800" kern="1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제품 사진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가져오는 기능 구현</a:t>
            </a: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8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fatsecret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홈페이지에서 제품명 검색 기능 및 크롤링하여 제품의 영양정보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9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위의 데이터를 가공하여 다시 안드로이드 어플로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10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: 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섭취한 식품들의 영양정보와 권장 영양소 비교 기능 등의 부가 기능 구현</a:t>
            </a: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자료 출처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016E-D94E-F002-5DBC-47260A127ECA}"/>
              </a:ext>
            </a:extLst>
          </p:cNvPr>
          <p:cNvSpPr txBox="1"/>
          <p:nvPr/>
        </p:nvSpPr>
        <p:spPr>
          <a:xfrm>
            <a:off x="1766123" y="2171341"/>
            <a:ext cx="9278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      </a:t>
            </a:r>
            <a:r>
              <a:rPr lang="ko-KR" altLang="en-US" sz="1200" dirty="0"/>
              <a:t>기타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템플릿 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https://pixelify.net/download/free-templates/presentations/magazine-minimal-modern-free-presentation/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사진 출처 </a:t>
            </a:r>
            <a:r>
              <a:rPr lang="en-US" altLang="ko-KR" sz="1200" dirty="0"/>
              <a:t>: https://www.pngwing.com/ko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기획배경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발생현황 사진 </a:t>
            </a:r>
            <a:r>
              <a:rPr lang="en-US" altLang="ko-KR" sz="1200" dirty="0"/>
              <a:t>1 : </a:t>
            </a:r>
            <a:r>
              <a:rPr lang="en-US" altLang="ko-KR" sz="1200" dirty="0">
                <a:hlinkClick r:id="rId4"/>
              </a:rPr>
              <a:t>https://www.citywaste.or.kr/EgovPageLink.do?link=/ucwmsNew/portal/sysInfo/sysInfo07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위치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음식물류 폐기물 발생 현황과 시사점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분류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음식물쓰레기 줄이기</a:t>
            </a:r>
            <a:r>
              <a:rPr lang="en-US" altLang="ko-KR" sz="1200" dirty="0"/>
              <a:t>! </a:t>
            </a:r>
            <a:r>
              <a:rPr lang="ko-KR" altLang="en-US" sz="1200" dirty="0"/>
              <a:t>하나뿐인 지구를 지키는 위대한 실천입니다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228600" indent="-228600">
              <a:buAutoNum type="arabicPeriod" startAt="4"/>
            </a:pPr>
            <a:r>
              <a:rPr lang="ko-KR" altLang="en-US" sz="1200" dirty="0"/>
              <a:t>핵심 기능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부가 기능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폐의약품 환경오염</a:t>
            </a:r>
          </a:p>
          <a:p>
            <a:r>
              <a:rPr lang="en-US" altLang="ko-KR" sz="1200" dirty="0">
                <a:hlinkClick r:id="rId5"/>
              </a:rPr>
              <a:t>http://earthact.org/community/bbs/board.php?device=pc&amp;bo_table=note&amp;wr_id=56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약 유통기한</a:t>
            </a:r>
          </a:p>
          <a:p>
            <a:r>
              <a:rPr lang="en-US" altLang="ko-KR" sz="1200" dirty="0">
                <a:hlinkClick r:id="rId6"/>
              </a:rPr>
              <a:t>https://www.visualdive.com/2020/07/%EC%95%BD-%EC%A2%85%EB%A5%98%EB%B3%84-%EC%9C%A0%ED%86%B5%EA%B8%B0%ED%95%9C/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국민영양통계 </a:t>
            </a:r>
            <a:r>
              <a:rPr lang="en-US" altLang="ko-KR" sz="1200" dirty="0"/>
              <a:t>: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영양소 섭취량</a:t>
            </a:r>
            <a:endParaRPr lang="en-US" altLang="ko-KR" sz="1200" dirty="0"/>
          </a:p>
          <a:p>
            <a:r>
              <a:rPr lang="en-US" altLang="ko-KR" sz="1200" dirty="0"/>
              <a:t>https://www.khidi.or.kr/kps/dhraStat/result5?menuId=MENU01657&amp;gubun=age2&amp;year=2020</a:t>
            </a:r>
          </a:p>
        </p:txBody>
      </p:sp>
    </p:spTree>
    <p:extLst>
      <p:ext uri="{BB962C8B-B14F-4D97-AF65-F5344CB8AC3E}">
        <p14:creationId xmlns:p14="http://schemas.microsoft.com/office/powerpoint/2010/main" val="14887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유사 프로젝트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소개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핵심기능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부가기능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프로젝트에 사용된 언어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프레임워크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출처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33" y="1469966"/>
            <a:ext cx="5448300" cy="39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00" y="1176006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7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689BB-5DC3-AC82-0F0A-D1FED22C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3" y="0"/>
            <a:ext cx="3248526" cy="6858000"/>
          </a:xfrm>
          <a:prstGeom prst="rect">
            <a:avLst/>
          </a:prstGeom>
        </p:spPr>
      </p:pic>
      <p:pic>
        <p:nvPicPr>
          <p:cNvPr id="8" name="그림 7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1E4DC395-6B37-5745-5CB6-C99F543B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8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1970D-3853-C7D7-985A-004A7FF1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4" y="4387288"/>
            <a:ext cx="1120184" cy="102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유통기한 관리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9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BEEP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1285FD78-B73B-B543-512E-4D4E1EC4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715" y="4030181"/>
            <a:ext cx="1427019" cy="1427019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25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89FEB-EC36-CE77-ACCE-EC74E61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3" y="-2"/>
            <a:ext cx="324852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3B20F-02FF-5448-82A5-E3DDC5FB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22A75C-DA80-0A9C-1A6A-E87B210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4" y="-2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커튼이(가) 표시된 사진&#10;&#10;자동 생성된 설명">
            <a:extLst>
              <a:ext uri="{FF2B5EF4-FFF2-40B4-BE49-F238E27FC236}">
                <a16:creationId xmlns:a16="http://schemas.microsoft.com/office/drawing/2014/main" id="{F681FAA2-FBC8-96EC-E3B5-33C921857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87" y="2862969"/>
            <a:ext cx="2769616" cy="1756063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33B43D09-46B8-D85E-33EC-1272DF22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328701" y="2654201"/>
            <a:ext cx="1039091" cy="1039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FCE37D-C9C5-7485-4B5A-0755CBBE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362" y="432038"/>
            <a:ext cx="4005695" cy="29969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43666F-40FF-1518-3633-158845C7C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883" y="3543573"/>
            <a:ext cx="2245808" cy="3024822"/>
          </a:xfrm>
          <a:prstGeom prst="rect">
            <a:avLst/>
          </a:prstGeom>
        </p:spPr>
      </p:pic>
      <p:pic>
        <p:nvPicPr>
          <p:cNvPr id="18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83CE84C0-E7BA-53E5-2AB7-201BA9FD9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328700" y="3923015"/>
            <a:ext cx="1039091" cy="1039091"/>
          </a:xfrm>
          <a:prstGeom prst="rect">
            <a:avLst/>
          </a:prstGeom>
        </p:spPr>
      </p:pic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8" y="2043999"/>
            <a:ext cx="3203682" cy="3203682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13" y="2363317"/>
            <a:ext cx="2803386" cy="28033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75" y="2496821"/>
            <a:ext cx="2151076" cy="21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1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40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80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530458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1289</Words>
  <Application>Microsoft Office PowerPoint</Application>
  <PresentationFormat>와이드스크린</PresentationFormat>
  <Paragraphs>147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이성호</cp:lastModifiedBy>
  <cp:revision>484</cp:revision>
  <dcterms:created xsi:type="dcterms:W3CDTF">2018-02-15T12:13:41Z</dcterms:created>
  <dcterms:modified xsi:type="dcterms:W3CDTF">2023-04-03T08:19:25Z</dcterms:modified>
</cp:coreProperties>
</file>